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2" r:id="rId15"/>
    <p:sldId id="293" r:id="rId16"/>
    <p:sldId id="294" r:id="rId17"/>
    <p:sldId id="291" r:id="rId18"/>
    <p:sldId id="295" r:id="rId19"/>
    <p:sldId id="296" r:id="rId20"/>
    <p:sldId id="297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Κεφάλαιο 1</a:t>
            </a:r>
            <a:br>
              <a:rPr lang="el-GR" dirty="0" smtClean="0"/>
            </a:br>
            <a:r>
              <a:rPr lang="el-GR" dirty="0" smtClean="0"/>
              <a:t>Ψηφιακός </a:t>
            </a:r>
            <a:r>
              <a:rPr lang="el-GR" dirty="0" err="1" smtClean="0"/>
              <a:t>Κοσμος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1362456"/>
          </a:xfrm>
        </p:spPr>
        <p:txBody>
          <a:bodyPr/>
          <a:lstStyle/>
          <a:p>
            <a:r>
              <a:rPr lang="el-GR" dirty="0" smtClean="0"/>
              <a:t>Ο υπολογιστής ως ψηφιακή μηχανή</a:t>
            </a:r>
            <a:endParaRPr lang="el-GR" dirty="0"/>
          </a:p>
        </p:txBody>
      </p:sp>
      <p:pic>
        <p:nvPicPr>
          <p:cNvPr id="4" name="Picture 9" descr="1-0"/>
          <p:cNvPicPr>
            <a:picLocks noChangeAspect="1" noChangeArrowheads="1"/>
          </p:cNvPicPr>
          <p:nvPr/>
        </p:nvPicPr>
        <p:blipFill>
          <a:blip r:embed="rId2" cstate="print"/>
          <a:srcRect l="15764" t="7899" r="23647" b="20052"/>
          <a:stretch>
            <a:fillRect/>
          </a:stretch>
        </p:blipFill>
        <p:spPr bwMode="auto">
          <a:xfrm>
            <a:off x="250825" y="1772816"/>
            <a:ext cx="4964113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6"/>
          <p:cNvSpPr>
            <a:spLocks noChangeArrowheads="1"/>
          </p:cNvSpPr>
          <p:nvPr/>
        </p:nvSpPr>
        <p:spPr bwMode="auto">
          <a:xfrm>
            <a:off x="1871663" y="4777954"/>
            <a:ext cx="1368425" cy="1044575"/>
          </a:xfrm>
          <a:prstGeom prst="ellipse">
            <a:avLst/>
          </a:prstGeom>
          <a:noFill/>
          <a:ln w="57150" algn="ctr">
            <a:solidFill>
              <a:srgbClr val="00FF00"/>
            </a:solidFill>
            <a:prstDash val="dash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l-GR"/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1763713" y="2580854"/>
            <a:ext cx="1368425" cy="1044575"/>
          </a:xfrm>
          <a:prstGeom prst="ellipse">
            <a:avLst/>
          </a:prstGeom>
          <a:noFill/>
          <a:ln w="57150" algn="ctr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l-GR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92080" y="4454377"/>
            <a:ext cx="29511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800" dirty="0"/>
          </a:p>
          <a:p>
            <a:r>
              <a:rPr lang="el-GR" sz="3200" b="1" dirty="0">
                <a:solidFill>
                  <a:srgbClr val="00FF00"/>
                </a:solidFill>
              </a:rPr>
              <a:t>περνάει ρεύμα</a:t>
            </a:r>
          </a:p>
          <a:p>
            <a:pPr algn="ctr"/>
            <a:r>
              <a:rPr lang="el-GR" sz="3200" b="1" dirty="0">
                <a:solidFill>
                  <a:srgbClr val="00FF00"/>
                </a:solidFill>
              </a:rPr>
              <a:t>(</a:t>
            </a:r>
            <a:r>
              <a:rPr lang="el-GR" sz="3200" b="1" dirty="0">
                <a:solidFill>
                  <a:srgbClr val="00FF00"/>
                </a:solidFill>
                <a:latin typeface="+mj-lt"/>
              </a:rPr>
              <a:t>1</a:t>
            </a:r>
            <a:r>
              <a:rPr lang="el-GR" sz="3200" b="1" dirty="0">
                <a:solidFill>
                  <a:srgbClr val="00FF00"/>
                </a:solidFill>
              </a:rPr>
              <a:t>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292725" y="2276872"/>
            <a:ext cx="38512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800" dirty="0"/>
          </a:p>
          <a:p>
            <a:r>
              <a:rPr lang="el-GR" sz="3200" b="1" dirty="0">
                <a:solidFill>
                  <a:srgbClr val="FF0000"/>
                </a:solidFill>
              </a:rPr>
              <a:t>δεν περνάει ρεύμα</a:t>
            </a:r>
          </a:p>
          <a:p>
            <a:pPr algn="ctr"/>
            <a:r>
              <a:rPr lang="el-GR" sz="3200" b="1" dirty="0">
                <a:solidFill>
                  <a:srgbClr val="FF0000"/>
                </a:solidFill>
              </a:rPr>
              <a:t>(</a:t>
            </a:r>
            <a:r>
              <a:rPr lang="el-GR" sz="3200" b="1" dirty="0">
                <a:solidFill>
                  <a:srgbClr val="FF0000"/>
                </a:solidFill>
                <a:latin typeface="+mj-lt"/>
              </a:rPr>
              <a:t>0</a:t>
            </a:r>
            <a:r>
              <a:rPr lang="el-GR" sz="32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251520" y="6021288"/>
            <a:ext cx="9024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 υπολογιστής είναι </a:t>
            </a:r>
            <a:r>
              <a:rPr lang="el-GR" b="1" i="1" dirty="0" smtClean="0">
                <a:solidFill>
                  <a:srgbClr val="FFFF00"/>
                </a:solidFill>
              </a:rPr>
              <a:t>ψηφιακός,</a:t>
            </a:r>
            <a:r>
              <a:rPr lang="el-GR" dirty="0" smtClean="0"/>
              <a:t> επειδή μπορεί να χειριστεί συγκεκριμένο αριθμό </a:t>
            </a:r>
            <a:r>
              <a:rPr lang="el-GR" dirty="0" err="1" smtClean="0"/>
              <a:t>καταστά</a:t>
            </a:r>
            <a:r>
              <a:rPr lang="el-GR" dirty="0" smtClean="0"/>
              <a:t>-</a:t>
            </a:r>
          </a:p>
          <a:p>
            <a:r>
              <a:rPr lang="el-GR" dirty="0" err="1" smtClean="0"/>
              <a:t>σεων</a:t>
            </a:r>
            <a:r>
              <a:rPr lang="el-GR" dirty="0" smtClean="0"/>
              <a:t> (μόνο </a:t>
            </a:r>
            <a:r>
              <a:rPr lang="el-GR" i="1" dirty="0" smtClean="0"/>
              <a:t>δύο</a:t>
            </a:r>
            <a:r>
              <a:rPr lang="el-GR" dirty="0" smtClean="0"/>
              <a:t>). </a:t>
            </a:r>
            <a:endParaRPr lang="el-G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500004289-03-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2123728" y="548680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ENIAC (1946)</a:t>
            </a:r>
            <a:endParaRPr lang="el-GR" b="1" dirty="0"/>
          </a:p>
        </p:txBody>
      </p:sp>
      <p:sp>
        <p:nvSpPr>
          <p:cNvPr id="6" name="2 - Θέση κειμένου"/>
          <p:cNvSpPr txBox="1">
            <a:spLocks/>
          </p:cNvSpPr>
          <p:nvPr/>
        </p:nvSpPr>
        <p:spPr>
          <a:xfrm>
            <a:off x="251520" y="1772816"/>
            <a:ext cx="8640960" cy="4536504"/>
          </a:xfrm>
          <a:prstGeom prst="rect">
            <a:avLst/>
          </a:prstGeom>
        </p:spPr>
        <p:txBody>
          <a:bodyPr vert="horz" lIns="45720" rIns="45720" anchor="t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Έπρεπε να εκτελεί αριθμητικές πράξεις.</a:t>
            </a:r>
            <a:endParaRPr kumimoji="0" lang="el-GR" sz="4000" b="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l-G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αριθμητικά ψηφία (0, 1, 2, 3, 4, 5, 6, 7, 8, 9) του </a:t>
            </a:r>
            <a:r>
              <a:rPr lang="el-GR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δεκαδικού συστήματος αρίθμησης</a:t>
            </a:r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δεν μπορούσαν να χρησιμοποιηθούν, αφού η κατασκευή ενός τέτοιου υπολογιστή θα ήταν εξαιρετικά πολύπλοκη.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el-GR" sz="4000" b="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l-GR" sz="4000" dirty="0" smtClean="0"/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l-GR" sz="4000" dirty="0" smtClean="0"/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l-GR" sz="4000" dirty="0" smtClean="0"/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l-GR" sz="4000" u="sng" dirty="0" smtClean="0"/>
              <a:t>Έτσι, χρησιμοποιήθηκε το </a:t>
            </a:r>
            <a:r>
              <a:rPr lang="el-GR" sz="4000" i="1" u="sng" dirty="0" smtClean="0">
                <a:solidFill>
                  <a:srgbClr val="FFFF00"/>
                </a:solidFill>
              </a:rPr>
              <a:t>δυαδικό σύστημα αρίθμησης.</a:t>
            </a:r>
            <a:endParaRPr kumimoji="0" lang="el-GR" sz="4000" b="0" i="1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1362456"/>
          </a:xfrm>
        </p:spPr>
        <p:txBody>
          <a:bodyPr/>
          <a:lstStyle/>
          <a:p>
            <a:r>
              <a:rPr lang="el-GR" dirty="0" smtClean="0"/>
              <a:t>Το δυαδικό σύστημα αρίθμησης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5536" y="1916832"/>
            <a:ext cx="7772400" cy="576064"/>
          </a:xfrm>
        </p:spPr>
        <p:txBody>
          <a:bodyPr/>
          <a:lstStyle/>
          <a:p>
            <a:r>
              <a:rPr lang="el-GR" sz="2800" b="1" dirty="0" smtClean="0"/>
              <a:t>Χρησιμοποιούνται μόνο </a:t>
            </a:r>
            <a:r>
              <a:rPr lang="el-GR" sz="2800" b="1" dirty="0" smtClean="0">
                <a:latin typeface="+mj-lt"/>
              </a:rPr>
              <a:t>0 </a:t>
            </a:r>
            <a:r>
              <a:rPr lang="el-GR" sz="2800" b="1" dirty="0" smtClean="0"/>
              <a:t>και </a:t>
            </a:r>
            <a:r>
              <a:rPr lang="el-GR" sz="2800" b="1" dirty="0" smtClean="0">
                <a:latin typeface="+mj-lt"/>
              </a:rPr>
              <a:t>1.</a:t>
            </a:r>
            <a:endParaRPr lang="el-GR" sz="28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971600" y="2492896"/>
            <a:ext cx="2952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/>
              <a:t>Δεκαδικό Σύστημα</a:t>
            </a:r>
          </a:p>
          <a:p>
            <a:pPr algn="ctr"/>
            <a:r>
              <a:rPr lang="el-GR" dirty="0" smtClean="0">
                <a:latin typeface="+mj-lt"/>
              </a:rPr>
              <a:t>0</a:t>
            </a:r>
          </a:p>
          <a:p>
            <a:pPr algn="ctr"/>
            <a:r>
              <a:rPr lang="el-GR" dirty="0" smtClean="0">
                <a:latin typeface="+mj-lt"/>
              </a:rPr>
              <a:t>1</a:t>
            </a:r>
          </a:p>
          <a:p>
            <a:pPr algn="ctr"/>
            <a:r>
              <a:rPr lang="el-GR" dirty="0" smtClean="0">
                <a:latin typeface="+mj-lt"/>
              </a:rPr>
              <a:t>2</a:t>
            </a:r>
          </a:p>
          <a:p>
            <a:pPr algn="ctr"/>
            <a:r>
              <a:rPr lang="el-GR" dirty="0" smtClean="0">
                <a:latin typeface="+mj-lt"/>
              </a:rPr>
              <a:t>3</a:t>
            </a:r>
          </a:p>
          <a:p>
            <a:pPr algn="ctr"/>
            <a:r>
              <a:rPr lang="el-GR" dirty="0" smtClean="0">
                <a:latin typeface="+mj-lt"/>
              </a:rPr>
              <a:t>4</a:t>
            </a:r>
          </a:p>
          <a:p>
            <a:pPr algn="ctr"/>
            <a:r>
              <a:rPr lang="el-GR" dirty="0" smtClean="0">
                <a:latin typeface="+mj-lt"/>
              </a:rPr>
              <a:t>5</a:t>
            </a:r>
          </a:p>
          <a:p>
            <a:pPr algn="ctr"/>
            <a:r>
              <a:rPr lang="el-GR" dirty="0" smtClean="0">
                <a:latin typeface="+mj-lt"/>
              </a:rPr>
              <a:t>6</a:t>
            </a:r>
          </a:p>
          <a:p>
            <a:pPr algn="ctr"/>
            <a:r>
              <a:rPr lang="el-GR" dirty="0" smtClean="0">
                <a:latin typeface="+mj-lt"/>
              </a:rPr>
              <a:t>7</a:t>
            </a:r>
          </a:p>
          <a:p>
            <a:pPr algn="ctr"/>
            <a:r>
              <a:rPr lang="el-GR" dirty="0" smtClean="0">
                <a:latin typeface="+mj-lt"/>
              </a:rPr>
              <a:t>8</a:t>
            </a:r>
          </a:p>
          <a:p>
            <a:pPr algn="ctr"/>
            <a:r>
              <a:rPr lang="el-GR" dirty="0" smtClean="0">
                <a:latin typeface="+mj-lt"/>
              </a:rPr>
              <a:t>9</a:t>
            </a:r>
          </a:p>
          <a:p>
            <a:pPr algn="ctr"/>
            <a:r>
              <a:rPr lang="el-GR" dirty="0" smtClean="0">
                <a:latin typeface="+mj-lt"/>
              </a:rPr>
              <a:t>10</a:t>
            </a:r>
          </a:p>
          <a:p>
            <a:pPr algn="ctr"/>
            <a:r>
              <a:rPr lang="el-GR" dirty="0" smtClean="0">
                <a:latin typeface="+mj-lt"/>
              </a:rPr>
              <a:t>11</a:t>
            </a:r>
          </a:p>
          <a:p>
            <a:pPr algn="ctr"/>
            <a:r>
              <a:rPr lang="el-GR" dirty="0" smtClean="0">
                <a:latin typeface="+mj-lt"/>
              </a:rPr>
              <a:t>12</a:t>
            </a:r>
            <a:endParaRPr lang="el-GR" dirty="0">
              <a:latin typeface="+mj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419872" y="2492896"/>
            <a:ext cx="2952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rgbClr val="FFFF00"/>
                </a:solidFill>
              </a:rPr>
              <a:t>Δυαδικό Σύστημα</a:t>
            </a:r>
          </a:p>
          <a:p>
            <a:pPr algn="ctr"/>
            <a:r>
              <a:rPr lang="el-GR" dirty="0" smtClean="0">
                <a:solidFill>
                  <a:srgbClr val="FFFF00"/>
                </a:solidFill>
                <a:latin typeface="+mj-lt"/>
              </a:rPr>
              <a:t>0</a:t>
            </a:r>
          </a:p>
          <a:p>
            <a:pPr algn="ctr"/>
            <a:r>
              <a:rPr lang="el-GR" dirty="0" smtClean="0">
                <a:solidFill>
                  <a:srgbClr val="FFFF00"/>
                </a:solidFill>
                <a:latin typeface="+mj-lt"/>
              </a:rPr>
              <a:t>1</a:t>
            </a:r>
          </a:p>
          <a:p>
            <a:pPr algn="ctr"/>
            <a:r>
              <a:rPr lang="el-GR" dirty="0" smtClean="0">
                <a:solidFill>
                  <a:srgbClr val="FFFF00"/>
                </a:solidFill>
                <a:latin typeface="+mj-lt"/>
              </a:rPr>
              <a:t>10</a:t>
            </a:r>
          </a:p>
          <a:p>
            <a:pPr algn="ctr"/>
            <a:r>
              <a:rPr lang="el-GR" dirty="0" smtClean="0">
                <a:solidFill>
                  <a:srgbClr val="FFFF00"/>
                </a:solidFill>
                <a:latin typeface="+mj-lt"/>
              </a:rPr>
              <a:t>11</a:t>
            </a:r>
          </a:p>
          <a:p>
            <a:pPr algn="ctr"/>
            <a:r>
              <a:rPr lang="el-GR" dirty="0" smtClean="0">
                <a:solidFill>
                  <a:srgbClr val="FFFF00"/>
                </a:solidFill>
                <a:latin typeface="+mj-lt"/>
              </a:rPr>
              <a:t>100</a:t>
            </a:r>
          </a:p>
          <a:p>
            <a:pPr algn="ctr"/>
            <a:r>
              <a:rPr lang="el-GR" dirty="0" smtClean="0">
                <a:solidFill>
                  <a:srgbClr val="FFFF00"/>
                </a:solidFill>
                <a:latin typeface="+mj-lt"/>
              </a:rPr>
              <a:t>101</a:t>
            </a:r>
          </a:p>
          <a:p>
            <a:pPr algn="ctr"/>
            <a:r>
              <a:rPr lang="el-GR" dirty="0" smtClean="0">
                <a:solidFill>
                  <a:srgbClr val="FFFF00"/>
                </a:solidFill>
                <a:latin typeface="+mj-lt"/>
              </a:rPr>
              <a:t>110</a:t>
            </a:r>
          </a:p>
          <a:p>
            <a:pPr algn="ctr"/>
            <a:r>
              <a:rPr lang="el-GR" dirty="0" smtClean="0">
                <a:solidFill>
                  <a:srgbClr val="FFFF00"/>
                </a:solidFill>
                <a:latin typeface="+mj-lt"/>
              </a:rPr>
              <a:t>111</a:t>
            </a:r>
          </a:p>
          <a:p>
            <a:pPr algn="ctr"/>
            <a:r>
              <a:rPr lang="el-GR" dirty="0" smtClean="0">
                <a:solidFill>
                  <a:srgbClr val="FFFF00"/>
                </a:solidFill>
                <a:latin typeface="+mj-lt"/>
              </a:rPr>
              <a:t>1000</a:t>
            </a:r>
          </a:p>
          <a:p>
            <a:pPr algn="ctr"/>
            <a:r>
              <a:rPr lang="el-GR" dirty="0" smtClean="0">
                <a:solidFill>
                  <a:srgbClr val="FFFF00"/>
                </a:solidFill>
                <a:latin typeface="+mj-lt"/>
              </a:rPr>
              <a:t>1001</a:t>
            </a:r>
          </a:p>
          <a:p>
            <a:pPr algn="ctr"/>
            <a:r>
              <a:rPr lang="el-GR" dirty="0" smtClean="0">
                <a:solidFill>
                  <a:srgbClr val="FFFF00"/>
                </a:solidFill>
                <a:latin typeface="+mj-lt"/>
              </a:rPr>
              <a:t>1010</a:t>
            </a:r>
          </a:p>
          <a:p>
            <a:pPr algn="ctr"/>
            <a:r>
              <a:rPr lang="el-GR" dirty="0" smtClean="0">
                <a:solidFill>
                  <a:srgbClr val="FFFF00"/>
                </a:solidFill>
                <a:latin typeface="+mj-lt"/>
              </a:rPr>
              <a:t>1011</a:t>
            </a:r>
          </a:p>
          <a:p>
            <a:pPr algn="ctr"/>
            <a:r>
              <a:rPr lang="el-GR" dirty="0" smtClean="0">
                <a:solidFill>
                  <a:srgbClr val="FFFF00"/>
                </a:solidFill>
                <a:latin typeface="+mj-lt"/>
              </a:rPr>
              <a:t>1100</a:t>
            </a:r>
            <a:endParaRPr lang="el-GR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 flipV="1">
            <a:off x="2915816" y="2938592"/>
            <a:ext cx="1584176" cy="6344"/>
          </a:xfrm>
          <a:prstGeom prst="line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 flipV="1">
            <a:off x="2915816" y="3212976"/>
            <a:ext cx="1584176" cy="6344"/>
          </a:xfrm>
          <a:prstGeom prst="line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 flipV="1">
            <a:off x="2915816" y="3487360"/>
            <a:ext cx="1584176" cy="6344"/>
          </a:xfrm>
          <a:prstGeom prst="line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 flipV="1">
            <a:off x="2915816" y="3761744"/>
            <a:ext cx="1584176" cy="6344"/>
          </a:xfrm>
          <a:prstGeom prst="line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 flipV="1">
            <a:off x="2915816" y="4036128"/>
            <a:ext cx="1584176" cy="6344"/>
          </a:xfrm>
          <a:prstGeom prst="line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 flipV="1">
            <a:off x="2915816" y="4310512"/>
            <a:ext cx="1584176" cy="6344"/>
          </a:xfrm>
          <a:prstGeom prst="line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 flipV="1">
            <a:off x="2915816" y="4584896"/>
            <a:ext cx="1584176" cy="6344"/>
          </a:xfrm>
          <a:prstGeom prst="line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18 - Ευθεία γραμμή σύνδεσης"/>
          <p:cNvCxnSpPr/>
          <p:nvPr/>
        </p:nvCxnSpPr>
        <p:spPr>
          <a:xfrm flipV="1">
            <a:off x="2915816" y="4859280"/>
            <a:ext cx="1584176" cy="6344"/>
          </a:xfrm>
          <a:prstGeom prst="line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/>
          <p:nvPr/>
        </p:nvCxnSpPr>
        <p:spPr>
          <a:xfrm flipV="1">
            <a:off x="2915816" y="5133664"/>
            <a:ext cx="1584176" cy="6344"/>
          </a:xfrm>
          <a:prstGeom prst="line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20 - Ευθεία γραμμή σύνδεσης"/>
          <p:cNvCxnSpPr/>
          <p:nvPr/>
        </p:nvCxnSpPr>
        <p:spPr>
          <a:xfrm flipV="1">
            <a:off x="2915816" y="5408048"/>
            <a:ext cx="1584176" cy="6344"/>
          </a:xfrm>
          <a:prstGeom prst="line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/>
          <p:nvPr/>
        </p:nvCxnSpPr>
        <p:spPr>
          <a:xfrm flipV="1">
            <a:off x="2915816" y="5682432"/>
            <a:ext cx="1584176" cy="6344"/>
          </a:xfrm>
          <a:prstGeom prst="line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22 - Ευθεία γραμμή σύνδεσης"/>
          <p:cNvCxnSpPr/>
          <p:nvPr/>
        </p:nvCxnSpPr>
        <p:spPr>
          <a:xfrm flipV="1">
            <a:off x="2915816" y="5956816"/>
            <a:ext cx="1584176" cy="6344"/>
          </a:xfrm>
          <a:prstGeom prst="line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 flipV="1">
            <a:off x="2915816" y="6231200"/>
            <a:ext cx="1584176" cy="6344"/>
          </a:xfrm>
          <a:prstGeom prst="line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785794"/>
            <a:ext cx="7772400" cy="1362456"/>
          </a:xfrm>
        </p:spPr>
        <p:txBody>
          <a:bodyPr/>
          <a:lstStyle/>
          <a:p>
            <a:r>
              <a:rPr lang="el-GR" dirty="0" smtClean="0"/>
              <a:t>Το Δυαδικό Ψηφίο (</a:t>
            </a:r>
            <a:r>
              <a:rPr smtClean="0"/>
              <a:t>Binary Digit </a:t>
            </a:r>
            <a:r>
              <a:rPr lang="el-GR" dirty="0" smtClean="0"/>
              <a:t>–</a:t>
            </a:r>
            <a:r>
              <a:rPr smtClean="0"/>
              <a:t> bit)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43898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Τα </a:t>
            </a:r>
            <a:r>
              <a:rPr lang="el-GR" b="1" dirty="0" smtClean="0"/>
              <a:t>δυαδικά ψηφία </a:t>
            </a:r>
            <a:r>
              <a:rPr lang="el-GR" b="1" dirty="0" smtClean="0">
                <a:latin typeface="+mj-lt"/>
              </a:rPr>
              <a:t>0</a:t>
            </a:r>
            <a:r>
              <a:rPr lang="el-GR" b="1" dirty="0" smtClean="0"/>
              <a:t> και </a:t>
            </a:r>
            <a:r>
              <a:rPr lang="el-GR" b="1" dirty="0" smtClean="0">
                <a:latin typeface="+mj-lt"/>
              </a:rPr>
              <a:t>1</a:t>
            </a:r>
            <a:r>
              <a:rPr lang="el-GR" b="1" dirty="0" smtClean="0"/>
              <a:t> </a:t>
            </a:r>
            <a:r>
              <a:rPr lang="el-GR" dirty="0" smtClean="0"/>
              <a:t>αντιστοιχούν στις δύο καταστάσεις που </a:t>
            </a:r>
            <a:r>
              <a:rPr lang="el-GR" dirty="0" smtClean="0"/>
              <a:t>«καταλαβαίνει» </a:t>
            </a:r>
            <a:r>
              <a:rPr lang="el-GR" dirty="0" smtClean="0"/>
              <a:t>ο υπολογιστής.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 smtClean="0"/>
              <a:t>δυαδικό ψηφίο, που ονομάζεται </a:t>
            </a:r>
            <a:r>
              <a:rPr lang="el-GR" b="1" i="1" u="sng" dirty="0" err="1" smtClean="0">
                <a:solidFill>
                  <a:srgbClr val="FFFF00"/>
                </a:solidFill>
              </a:rPr>
              <a:t>bit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παίρνει </a:t>
            </a:r>
            <a:r>
              <a:rPr lang="el-GR" dirty="0" smtClean="0"/>
              <a:t>τις τιμές </a:t>
            </a:r>
            <a:r>
              <a:rPr lang="el-GR" dirty="0" smtClean="0">
                <a:latin typeface="+mj-lt"/>
              </a:rPr>
              <a:t>0</a:t>
            </a:r>
            <a:r>
              <a:rPr lang="el-GR" dirty="0" smtClean="0"/>
              <a:t> ή </a:t>
            </a:r>
            <a:r>
              <a:rPr lang="el-GR" dirty="0" smtClean="0">
                <a:latin typeface="+mj-lt"/>
              </a:rPr>
              <a:t>1</a:t>
            </a:r>
            <a:r>
              <a:rPr lang="el-GR" dirty="0" smtClean="0"/>
              <a:t> και είναι η </a:t>
            </a:r>
            <a:r>
              <a:rPr lang="el-GR" b="1" i="1" u="sng" dirty="0" smtClean="0"/>
              <a:t>βασική μονάδα πληροφορίας των </a:t>
            </a:r>
            <a:r>
              <a:rPr lang="el-GR" b="1" i="1" u="sng" dirty="0" smtClean="0"/>
              <a:t>υπολογιστών.</a:t>
            </a:r>
          </a:p>
          <a:p>
            <a:endParaRPr lang="el-GR" b="1" i="1" u="sng" dirty="0" smtClean="0"/>
          </a:p>
          <a:p>
            <a:r>
              <a:rPr lang="el-GR" dirty="0" smtClean="0"/>
              <a:t>Τα </a:t>
            </a:r>
            <a:r>
              <a:rPr lang="el-GR" dirty="0" smtClean="0"/>
              <a:t>δυαδικά ψηφία </a:t>
            </a:r>
            <a:r>
              <a:rPr lang="en-US" dirty="0" smtClean="0"/>
              <a:t> </a:t>
            </a:r>
            <a:r>
              <a:rPr lang="el-GR" dirty="0" smtClean="0"/>
              <a:t>χρησιμοποιούνται </a:t>
            </a:r>
            <a:r>
              <a:rPr lang="el-GR" dirty="0" smtClean="0"/>
              <a:t>για την παράσταση όλων των μορφών </a:t>
            </a:r>
            <a:r>
              <a:rPr lang="el-GR" dirty="0" smtClean="0"/>
              <a:t>δεδομένων </a:t>
            </a:r>
            <a:r>
              <a:rPr lang="el-GR" dirty="0" smtClean="0"/>
              <a:t>στον </a:t>
            </a:r>
            <a:r>
              <a:rPr lang="el-GR" dirty="0" smtClean="0"/>
              <a:t>υπολογιστή</a:t>
            </a:r>
            <a:r>
              <a:rPr lang="el-GR" dirty="0" smtClean="0"/>
              <a:t>: αριθμοί, χαρακτήρες, εικόνες, ήχοι </a:t>
            </a:r>
            <a:r>
              <a:rPr lang="el-GR" smtClean="0"/>
              <a:t>κλπ</a:t>
            </a:r>
            <a:r>
              <a:rPr lang="el-GR" smtClean="0"/>
              <a:t>.. </a:t>
            </a:r>
            <a:r>
              <a:rPr lang="el-GR" b="1" i="1" u="sng" dirty="0" err="1" smtClean="0"/>
              <a:t>Ό,τι</a:t>
            </a:r>
            <a:r>
              <a:rPr lang="el-GR" b="1" i="1" u="sng" dirty="0" smtClean="0"/>
              <a:t> βλέπουμε στον υπολογιστή ή ακούμε από αυτόν ή </a:t>
            </a:r>
            <a:r>
              <a:rPr lang="el-GR" b="1" i="1" u="sng" dirty="0" err="1" smtClean="0"/>
              <a:t>ό,τι</a:t>
            </a:r>
            <a:r>
              <a:rPr lang="el-GR" b="1" i="1" u="sng" dirty="0" smtClean="0"/>
              <a:t> υπολογίζουμε με αυτόν είναι αποτέλεσμα των κατάλληλων συνδυασμών </a:t>
            </a:r>
            <a:r>
              <a:rPr lang="el-GR" b="1" i="1" u="sng" dirty="0" smtClean="0">
                <a:latin typeface="+mj-lt"/>
              </a:rPr>
              <a:t>0</a:t>
            </a:r>
            <a:r>
              <a:rPr lang="el-GR" b="1" i="1" u="sng" dirty="0" smtClean="0"/>
              <a:t> και</a:t>
            </a:r>
            <a:r>
              <a:rPr lang="el-GR" b="1" i="1" u="sng" dirty="0" smtClean="0">
                <a:latin typeface="+mj-lt"/>
              </a:rPr>
              <a:t> 1</a:t>
            </a:r>
            <a:r>
              <a:rPr lang="el-GR" b="1" i="1" u="sng" dirty="0" smtClean="0"/>
              <a:t>.</a:t>
            </a:r>
            <a:endParaRPr lang="el-GR" b="1" i="1" u="sng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785794"/>
            <a:ext cx="7772400" cy="1362456"/>
          </a:xfrm>
        </p:spPr>
        <p:txBody>
          <a:bodyPr/>
          <a:lstStyle/>
          <a:p>
            <a:r>
              <a:rPr lang="el-GR" sz="5400" dirty="0" smtClean="0"/>
              <a:t>Αναπαράσταση των συμβόλων - Κωδικοποίηση</a:t>
            </a:r>
            <a:endParaRPr lang="el-GR" sz="54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367278"/>
          </a:xfrm>
        </p:spPr>
        <p:txBody>
          <a:bodyPr>
            <a:normAutofit/>
          </a:bodyPr>
          <a:lstStyle/>
          <a:p>
            <a:r>
              <a:rPr lang="el-GR" b="1" i="1" u="sng" dirty="0" smtClean="0">
                <a:solidFill>
                  <a:srgbClr val="FFFF00"/>
                </a:solidFill>
              </a:rPr>
              <a:t>Κωδικοποίηση</a:t>
            </a:r>
            <a:r>
              <a:rPr lang="el-GR" dirty="0" smtClean="0"/>
              <a:t> ονομάζεται η διαδικασία της αντιστοίχισης των γραμμάτων και συμβόλων που χρησιμοποιούμε στη γραφή με έναν μοναδικό συνδυασμό από τα </a:t>
            </a:r>
            <a:r>
              <a:rPr lang="el-GR" b="1" dirty="0" smtClean="0"/>
              <a:t>δυαδικά ψηφία </a:t>
            </a:r>
            <a:r>
              <a:rPr lang="el-GR" b="1" dirty="0" smtClean="0">
                <a:latin typeface="+mj-lt"/>
              </a:rPr>
              <a:t>0</a:t>
            </a:r>
            <a:r>
              <a:rPr lang="el-GR" b="1" dirty="0" smtClean="0"/>
              <a:t> και </a:t>
            </a:r>
            <a:r>
              <a:rPr lang="el-GR" b="1" dirty="0" smtClean="0">
                <a:latin typeface="+mj-lt"/>
              </a:rPr>
              <a:t>1</a:t>
            </a:r>
            <a:r>
              <a:rPr lang="el-GR" dirty="0" smtClean="0"/>
              <a:t>. 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500570"/>
            <a:ext cx="738975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785794"/>
            <a:ext cx="7772400" cy="1362456"/>
          </a:xfrm>
        </p:spPr>
        <p:txBody>
          <a:bodyPr/>
          <a:lstStyle/>
          <a:p>
            <a:r>
              <a:rPr lang="el-GR" sz="4400" dirty="0" smtClean="0"/>
              <a:t>Πόσα 0 και 1 χρειαζόμαστε για την κωδικοποίηση;</a:t>
            </a:r>
            <a:endParaRPr lang="el-GR" sz="44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0034" y="2428868"/>
            <a:ext cx="8286808" cy="928694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Εξαρτάται από το πόσα σύμβολα μας ενδιαφέρει να αντιστοιχίσουμε.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4111983"/>
            <a:ext cx="8929718" cy="160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933828"/>
          </a:xfrm>
        </p:spPr>
        <p:txBody>
          <a:bodyPr/>
          <a:lstStyle/>
          <a:p>
            <a:r>
              <a:rPr lang="el-GR" sz="4400" dirty="0" smtClean="0"/>
              <a:t>Ο κώδικας </a:t>
            </a:r>
            <a:r>
              <a:rPr sz="4400" smtClean="0"/>
              <a:t>ASCII</a:t>
            </a:r>
            <a:endParaRPr lang="el-GR" sz="44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8286808" cy="3714776"/>
          </a:xfrm>
        </p:spPr>
        <p:txBody>
          <a:bodyPr>
            <a:noAutofit/>
          </a:bodyPr>
          <a:lstStyle/>
          <a:p>
            <a:r>
              <a:rPr lang="el-GR" sz="2400" dirty="0" smtClean="0"/>
              <a:t>Η ανάγκη να κωδικοποιήσουμε όμοια σε όλους τους υπολογιστές </a:t>
            </a:r>
            <a:r>
              <a:rPr lang="el-GR" sz="2400" dirty="0" smtClean="0"/>
              <a:t>ένα μεγάλο μέρος από το </a:t>
            </a:r>
            <a:r>
              <a:rPr lang="el-GR" sz="2400" dirty="0" smtClean="0"/>
              <a:t>σύνολο </a:t>
            </a:r>
            <a:r>
              <a:rPr lang="el-GR" sz="2400" dirty="0" smtClean="0"/>
              <a:t>των συμβόλων </a:t>
            </a:r>
            <a:r>
              <a:rPr lang="el-GR" sz="2400" dirty="0" smtClean="0"/>
              <a:t>που </a:t>
            </a:r>
            <a:r>
              <a:rPr lang="el-GR" sz="2400" dirty="0" smtClean="0"/>
              <a:t>χρησιμοποιούμε, δημιούργησε </a:t>
            </a:r>
            <a:r>
              <a:rPr lang="el-GR" sz="2400" dirty="0" smtClean="0"/>
              <a:t>τον κώδικα </a:t>
            </a:r>
            <a:r>
              <a:rPr lang="el-GR" sz="2400" dirty="0" smtClean="0"/>
              <a:t>ASCII</a:t>
            </a:r>
            <a:r>
              <a:rPr lang="en-US" sz="2400" dirty="0" smtClean="0"/>
              <a:t>, </a:t>
            </a:r>
            <a:r>
              <a:rPr lang="el-GR" sz="2400" dirty="0" smtClean="0"/>
              <a:t>ο οποίος κωδικοποιεί </a:t>
            </a:r>
            <a:r>
              <a:rPr lang="el-GR" sz="2400" dirty="0" smtClean="0">
                <a:latin typeface="+mj-lt"/>
              </a:rPr>
              <a:t>256</a:t>
            </a:r>
            <a:r>
              <a:rPr lang="el-GR" sz="2400" dirty="0" smtClean="0"/>
              <a:t> διαφορετικοί χαρακτήρες (λατινικά γράμματα, κεφαλαία </a:t>
            </a:r>
            <a:r>
              <a:rPr lang="el-GR" sz="2400" dirty="0" smtClean="0"/>
              <a:t>και μικρά</a:t>
            </a:r>
            <a:r>
              <a:rPr lang="el-GR" sz="2400" dirty="0" smtClean="0"/>
              <a:t>, ελληνικά γράμματα, κεφαλαία και μικρά, ψηφία, σημεία στίξης, </a:t>
            </a:r>
            <a:r>
              <a:rPr lang="el-GR" sz="2400" dirty="0" smtClean="0"/>
              <a:t>αριθμητικοί τελεστές </a:t>
            </a:r>
            <a:r>
              <a:rPr lang="el-GR" sz="2400" dirty="0" smtClean="0"/>
              <a:t>κ.λπ</a:t>
            </a:r>
            <a:r>
              <a:rPr lang="el-GR" sz="2400" dirty="0" smtClean="0"/>
              <a:t>.). </a:t>
            </a:r>
          </a:p>
          <a:p>
            <a:endParaRPr lang="el-GR" sz="2400" dirty="0" smtClean="0"/>
          </a:p>
          <a:p>
            <a:r>
              <a:rPr lang="el-GR" sz="2400" dirty="0" smtClean="0"/>
              <a:t>Στον κώδικα </a:t>
            </a:r>
            <a:r>
              <a:rPr lang="en-US" sz="2400" dirty="0" smtClean="0"/>
              <a:t>ASCII, </a:t>
            </a:r>
            <a:r>
              <a:rPr lang="el-GR" sz="2400" dirty="0" smtClean="0"/>
              <a:t>κάθε χαρακτήρας αντιστοιχεί σε έναν διαφορετικό συνδυασμό </a:t>
            </a:r>
            <a:r>
              <a:rPr lang="en-US" sz="2400" dirty="0" smtClean="0"/>
              <a:t>8 </a:t>
            </a:r>
            <a:r>
              <a:rPr lang="el-GR" sz="2400" dirty="0" smtClean="0"/>
              <a:t>ψηφίων </a:t>
            </a:r>
            <a:r>
              <a:rPr lang="el-GR" sz="2400" dirty="0" smtClean="0">
                <a:latin typeface="+mj-lt"/>
              </a:rPr>
              <a:t>0</a:t>
            </a:r>
            <a:r>
              <a:rPr lang="el-GR" sz="2400" dirty="0" smtClean="0"/>
              <a:t> </a:t>
            </a:r>
            <a:r>
              <a:rPr lang="el-GR" sz="2400" dirty="0" smtClean="0"/>
              <a:t>και </a:t>
            </a:r>
            <a:r>
              <a:rPr lang="el-GR" sz="2400" dirty="0" smtClean="0">
                <a:latin typeface="+mj-lt"/>
              </a:rPr>
              <a:t>1</a:t>
            </a:r>
            <a:r>
              <a:rPr lang="el-GR" sz="2400" dirty="0" smtClean="0"/>
              <a:t>, δηλαδή </a:t>
            </a:r>
            <a:r>
              <a:rPr lang="en-US" sz="2400" dirty="0" smtClean="0"/>
              <a:t>8 </a:t>
            </a:r>
            <a:r>
              <a:rPr lang="el-GR" sz="2400" dirty="0" err="1" smtClean="0"/>
              <a:t>bit</a:t>
            </a:r>
            <a:r>
              <a:rPr lang="en-US" sz="2400" dirty="0" smtClean="0"/>
              <a:t>s</a:t>
            </a:r>
            <a:r>
              <a:rPr lang="el-GR" sz="2400" dirty="0" smtClean="0"/>
              <a:t>.</a:t>
            </a:r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 smtClean="0"/>
          </a:p>
          <a:p>
            <a:endParaRPr lang="el-GR" sz="2400" dirty="0" smtClean="0"/>
          </a:p>
          <a:p>
            <a:endParaRPr lang="el-GR" sz="7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565" y="2214554"/>
            <a:ext cx="837383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470" y="2076450"/>
            <a:ext cx="9144000" cy="34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>
                <a:solidFill>
                  <a:srgbClr val="FFFF00"/>
                </a:solidFill>
                <a:latin typeface="+mj-lt"/>
              </a:rPr>
              <a:t>Μονάδες Πολλαπλασίων του </a:t>
            </a:r>
            <a:r>
              <a:rPr lang="el-GR" sz="2800" b="1" u="sng" dirty="0" err="1">
                <a:solidFill>
                  <a:srgbClr val="FFFF00"/>
                </a:solidFill>
                <a:latin typeface="+mj-lt"/>
              </a:rPr>
              <a:t>Byte</a:t>
            </a:r>
            <a:endParaRPr lang="el-GR" sz="2800" b="1" u="sng" dirty="0">
              <a:solidFill>
                <a:srgbClr val="FFFF00"/>
              </a:solidFill>
              <a:latin typeface="+mj-lt"/>
            </a:endParaRPr>
          </a:p>
          <a:p>
            <a:pPr algn="ctr"/>
            <a:endParaRPr lang="el-GR" sz="900" b="1" u="sng" dirty="0">
              <a:solidFill>
                <a:srgbClr val="FFFF00"/>
              </a:solidFill>
              <a:latin typeface="+mj-lt"/>
            </a:endParaRPr>
          </a:p>
          <a:p>
            <a:pPr algn="just">
              <a:lnSpc>
                <a:spcPct val="190000"/>
              </a:lnSpc>
            </a:pPr>
            <a:r>
              <a:rPr lang="el-GR" sz="2400" dirty="0">
                <a:solidFill>
                  <a:srgbClr val="FFFFCC"/>
                </a:solidFill>
                <a:latin typeface="+mj-lt"/>
              </a:rPr>
              <a:t>1 </a:t>
            </a:r>
            <a:r>
              <a:rPr lang="el-GR" sz="2400" dirty="0" err="1">
                <a:solidFill>
                  <a:srgbClr val="FFFFCC"/>
                </a:solidFill>
                <a:latin typeface="+mj-lt"/>
              </a:rPr>
              <a:t>KiloByte</a:t>
            </a:r>
            <a:r>
              <a:rPr lang="el-GR" sz="2400" dirty="0">
                <a:solidFill>
                  <a:srgbClr val="FFFFCC"/>
                </a:solidFill>
                <a:latin typeface="+mj-lt"/>
              </a:rPr>
              <a:t> ή </a:t>
            </a:r>
            <a:r>
              <a:rPr lang="el-GR" sz="2400" b="1" dirty="0">
                <a:solidFill>
                  <a:srgbClr val="FFFFCC"/>
                </a:solidFill>
                <a:latin typeface="+mj-lt"/>
              </a:rPr>
              <a:t>KB</a:t>
            </a:r>
            <a:r>
              <a:rPr lang="el-GR" sz="2400" dirty="0">
                <a:solidFill>
                  <a:srgbClr val="FFFFCC"/>
                </a:solidFill>
                <a:latin typeface="+mj-lt"/>
              </a:rPr>
              <a:t> ισούται με 2</a:t>
            </a:r>
            <a:r>
              <a:rPr lang="el-GR" sz="2400" baseline="30000" dirty="0">
                <a:solidFill>
                  <a:srgbClr val="FFFFCC"/>
                </a:solidFill>
                <a:latin typeface="+mj-lt"/>
              </a:rPr>
              <a:t>10</a:t>
            </a:r>
            <a:r>
              <a:rPr lang="el-GR" sz="2400" dirty="0">
                <a:solidFill>
                  <a:srgbClr val="FFFFCC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FFFFCC"/>
                </a:solidFill>
                <a:latin typeface="+mj-lt"/>
              </a:rPr>
              <a:t>Bytes </a:t>
            </a:r>
            <a:r>
              <a:rPr lang="el-GR" sz="2400" dirty="0" smtClean="0">
                <a:solidFill>
                  <a:srgbClr val="FFFFCC"/>
                </a:solidFill>
                <a:latin typeface="+mj-lt"/>
              </a:rPr>
              <a:t>=</a:t>
            </a:r>
            <a:r>
              <a:rPr lang="en-US" sz="2400" dirty="0" smtClean="0">
                <a:solidFill>
                  <a:srgbClr val="FFFFCC"/>
                </a:solidFill>
                <a:latin typeface="+mj-lt"/>
              </a:rPr>
              <a:t> </a:t>
            </a:r>
            <a:r>
              <a:rPr lang="el-GR" sz="2400" dirty="0" smtClean="0">
                <a:solidFill>
                  <a:srgbClr val="FFFFCC"/>
                </a:solidFill>
                <a:latin typeface="+mj-lt"/>
              </a:rPr>
              <a:t>1024 </a:t>
            </a:r>
            <a:r>
              <a:rPr lang="el-GR" sz="2400" dirty="0" err="1" smtClean="0">
                <a:solidFill>
                  <a:srgbClr val="FFFFCC"/>
                </a:solidFill>
                <a:latin typeface="+mj-lt"/>
              </a:rPr>
              <a:t>Byte</a:t>
            </a:r>
            <a:r>
              <a:rPr lang="en-US" sz="2400" dirty="0" smtClean="0">
                <a:solidFill>
                  <a:srgbClr val="FFFFCC"/>
                </a:solidFill>
                <a:latin typeface="+mj-lt"/>
              </a:rPr>
              <a:t>s</a:t>
            </a:r>
            <a:r>
              <a:rPr lang="el-GR" sz="2400" dirty="0" smtClean="0">
                <a:solidFill>
                  <a:srgbClr val="FFFFCC"/>
                </a:solidFill>
                <a:latin typeface="+mj-lt"/>
              </a:rPr>
              <a:t> </a:t>
            </a:r>
            <a:r>
              <a:rPr lang="el-GR" sz="2400" dirty="0" smtClean="0">
                <a:latin typeface="+mj-lt"/>
              </a:rPr>
              <a:t>≈</a:t>
            </a:r>
            <a:r>
              <a:rPr lang="en-US" sz="2400" dirty="0" smtClean="0">
                <a:latin typeface="+mj-lt"/>
              </a:rPr>
              <a:t> </a:t>
            </a:r>
            <a:r>
              <a:rPr lang="el-GR" sz="2400" dirty="0" smtClean="0">
                <a:solidFill>
                  <a:srgbClr val="FFFFCC"/>
                </a:solidFill>
                <a:latin typeface="+mj-lt"/>
              </a:rPr>
              <a:t>1.000 </a:t>
            </a:r>
            <a:r>
              <a:rPr lang="el-GR" sz="2400" dirty="0" err="1" smtClean="0">
                <a:solidFill>
                  <a:srgbClr val="FFFFCC"/>
                </a:solidFill>
                <a:latin typeface="+mj-lt"/>
              </a:rPr>
              <a:t>Byte</a:t>
            </a:r>
            <a:r>
              <a:rPr lang="en-US" sz="2400" dirty="0" smtClean="0">
                <a:solidFill>
                  <a:srgbClr val="FFFFCC"/>
                </a:solidFill>
                <a:latin typeface="+mj-lt"/>
              </a:rPr>
              <a:t>s</a:t>
            </a:r>
            <a:endParaRPr lang="el-GR" sz="2400" dirty="0">
              <a:solidFill>
                <a:srgbClr val="FFFFCC"/>
              </a:solidFill>
              <a:latin typeface="+mj-lt"/>
            </a:endParaRPr>
          </a:p>
          <a:p>
            <a:pPr algn="just">
              <a:lnSpc>
                <a:spcPct val="190000"/>
              </a:lnSpc>
            </a:pPr>
            <a:r>
              <a:rPr lang="el-GR" sz="2400" dirty="0">
                <a:solidFill>
                  <a:srgbClr val="FFFFCC"/>
                </a:solidFill>
                <a:latin typeface="+mj-lt"/>
              </a:rPr>
              <a:t>1 </a:t>
            </a:r>
            <a:r>
              <a:rPr lang="el-GR" sz="2400" dirty="0" err="1">
                <a:solidFill>
                  <a:srgbClr val="FFFFCC"/>
                </a:solidFill>
                <a:latin typeface="+mj-lt"/>
              </a:rPr>
              <a:t>MegaByte</a:t>
            </a:r>
            <a:r>
              <a:rPr lang="el-GR" sz="2400" dirty="0">
                <a:solidFill>
                  <a:srgbClr val="FFFFCC"/>
                </a:solidFill>
                <a:latin typeface="+mj-lt"/>
              </a:rPr>
              <a:t> ή </a:t>
            </a:r>
            <a:r>
              <a:rPr lang="el-GR" sz="2400" b="1" dirty="0">
                <a:solidFill>
                  <a:srgbClr val="FFFFCC"/>
                </a:solidFill>
                <a:latin typeface="+mj-lt"/>
              </a:rPr>
              <a:t>MB</a:t>
            </a:r>
            <a:r>
              <a:rPr lang="el-GR" sz="2400" dirty="0">
                <a:solidFill>
                  <a:srgbClr val="FFFFCC"/>
                </a:solidFill>
                <a:latin typeface="+mj-lt"/>
              </a:rPr>
              <a:t> ισούται με </a:t>
            </a:r>
            <a:r>
              <a:rPr lang="el-GR" sz="2400" dirty="0" smtClean="0">
                <a:solidFill>
                  <a:srgbClr val="FFFFCC"/>
                </a:solidFill>
                <a:latin typeface="+mj-lt"/>
              </a:rPr>
              <a:t>2</a:t>
            </a:r>
            <a:r>
              <a:rPr lang="en-US" sz="2400" baseline="30000" dirty="0" smtClean="0">
                <a:solidFill>
                  <a:srgbClr val="FFFFCC"/>
                </a:solidFill>
                <a:latin typeface="+mj-lt"/>
              </a:rPr>
              <a:t>1</a:t>
            </a:r>
            <a:r>
              <a:rPr lang="el-GR" sz="2400" baseline="30000" dirty="0" smtClean="0">
                <a:solidFill>
                  <a:srgbClr val="FFFFCC"/>
                </a:solidFill>
                <a:latin typeface="+mj-lt"/>
              </a:rPr>
              <a:t>0</a:t>
            </a:r>
            <a:r>
              <a:rPr lang="el-GR" sz="2400" dirty="0" smtClean="0">
                <a:solidFill>
                  <a:srgbClr val="FFFFCC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FFFFCC"/>
                </a:solidFill>
                <a:latin typeface="+mj-lt"/>
              </a:rPr>
              <a:t>KB = 1024 KB </a:t>
            </a:r>
            <a:r>
              <a:rPr lang="el-GR" sz="2400" dirty="0" smtClean="0">
                <a:latin typeface="+mj-lt"/>
              </a:rPr>
              <a:t>≈</a:t>
            </a:r>
            <a:r>
              <a:rPr lang="en-US" sz="2400" dirty="0" smtClean="0">
                <a:latin typeface="+mj-lt"/>
              </a:rPr>
              <a:t> </a:t>
            </a:r>
            <a:r>
              <a:rPr lang="el-GR" sz="2400" dirty="0" smtClean="0">
                <a:solidFill>
                  <a:srgbClr val="FFFFCC"/>
                </a:solidFill>
                <a:latin typeface="+mj-lt"/>
              </a:rPr>
              <a:t>1.000 </a:t>
            </a:r>
            <a:r>
              <a:rPr lang="el-GR" sz="2400" dirty="0">
                <a:solidFill>
                  <a:srgbClr val="FFFFCC"/>
                </a:solidFill>
                <a:latin typeface="+mj-lt"/>
              </a:rPr>
              <a:t>KB </a:t>
            </a:r>
          </a:p>
          <a:p>
            <a:pPr algn="just">
              <a:lnSpc>
                <a:spcPct val="190000"/>
              </a:lnSpc>
            </a:pPr>
            <a:r>
              <a:rPr lang="el-GR" sz="2400" dirty="0">
                <a:solidFill>
                  <a:srgbClr val="FFFFCC"/>
                </a:solidFill>
                <a:latin typeface="+mj-lt"/>
              </a:rPr>
              <a:t>1 </a:t>
            </a:r>
            <a:r>
              <a:rPr lang="el-GR" sz="2400" dirty="0" err="1">
                <a:solidFill>
                  <a:srgbClr val="FFFFCC"/>
                </a:solidFill>
                <a:latin typeface="+mj-lt"/>
              </a:rPr>
              <a:t>GigaByte</a:t>
            </a:r>
            <a:r>
              <a:rPr lang="el-GR" sz="2400" dirty="0">
                <a:solidFill>
                  <a:srgbClr val="FFFFCC"/>
                </a:solidFill>
                <a:latin typeface="+mj-lt"/>
              </a:rPr>
              <a:t> ή </a:t>
            </a:r>
            <a:r>
              <a:rPr lang="el-GR" sz="2400" b="1" dirty="0">
                <a:solidFill>
                  <a:srgbClr val="FFFFCC"/>
                </a:solidFill>
                <a:latin typeface="+mj-lt"/>
              </a:rPr>
              <a:t>GB</a:t>
            </a:r>
            <a:r>
              <a:rPr lang="el-GR" sz="2400" dirty="0">
                <a:solidFill>
                  <a:srgbClr val="FFFFCC"/>
                </a:solidFill>
                <a:latin typeface="+mj-lt"/>
              </a:rPr>
              <a:t> ισούται με </a:t>
            </a:r>
            <a:r>
              <a:rPr lang="el-GR" sz="2400" dirty="0" smtClean="0">
                <a:solidFill>
                  <a:srgbClr val="FFFFCC"/>
                </a:solidFill>
                <a:latin typeface="+mj-lt"/>
              </a:rPr>
              <a:t>2</a:t>
            </a:r>
            <a:r>
              <a:rPr lang="en-US" sz="2400" baseline="30000" dirty="0" smtClean="0">
                <a:solidFill>
                  <a:srgbClr val="FFFFCC"/>
                </a:solidFill>
                <a:latin typeface="+mj-lt"/>
              </a:rPr>
              <a:t>1</a:t>
            </a:r>
            <a:r>
              <a:rPr lang="el-GR" sz="2400" baseline="30000" dirty="0" smtClean="0">
                <a:solidFill>
                  <a:srgbClr val="FFFFCC"/>
                </a:solidFill>
                <a:latin typeface="+mj-lt"/>
              </a:rPr>
              <a:t>0</a:t>
            </a:r>
            <a:r>
              <a:rPr lang="el-GR" sz="2400" dirty="0" smtClean="0">
                <a:solidFill>
                  <a:srgbClr val="FFFFCC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FFFFCC"/>
                </a:solidFill>
                <a:latin typeface="+mj-lt"/>
              </a:rPr>
              <a:t>MB </a:t>
            </a:r>
            <a:r>
              <a:rPr lang="el-GR" sz="2400" dirty="0" smtClean="0">
                <a:solidFill>
                  <a:srgbClr val="FFFFCC"/>
                </a:solidFill>
                <a:latin typeface="+mj-lt"/>
              </a:rPr>
              <a:t>=</a:t>
            </a:r>
            <a:r>
              <a:rPr lang="en-US" sz="2400" dirty="0" smtClean="0">
                <a:solidFill>
                  <a:srgbClr val="FFFFCC"/>
                </a:solidFill>
                <a:latin typeface="+mj-lt"/>
              </a:rPr>
              <a:t> </a:t>
            </a:r>
            <a:r>
              <a:rPr lang="el-GR" sz="2400" dirty="0" smtClean="0">
                <a:solidFill>
                  <a:srgbClr val="FFFFCC"/>
                </a:solidFill>
                <a:latin typeface="+mj-lt"/>
              </a:rPr>
              <a:t>1024 </a:t>
            </a:r>
            <a:r>
              <a:rPr lang="el-GR" sz="2400" dirty="0">
                <a:solidFill>
                  <a:srgbClr val="FFFFCC"/>
                </a:solidFill>
                <a:latin typeface="+mj-lt"/>
              </a:rPr>
              <a:t>MB </a:t>
            </a:r>
            <a:r>
              <a:rPr lang="el-GR" sz="2400" dirty="0" smtClean="0">
                <a:latin typeface="+mj-lt"/>
              </a:rPr>
              <a:t>≈</a:t>
            </a:r>
            <a:r>
              <a:rPr lang="en-US" sz="2400" dirty="0" smtClean="0">
                <a:latin typeface="+mj-lt"/>
              </a:rPr>
              <a:t> </a:t>
            </a:r>
            <a:r>
              <a:rPr lang="el-GR" sz="2400" dirty="0" smtClean="0">
                <a:solidFill>
                  <a:srgbClr val="FFFFCC"/>
                </a:solidFill>
                <a:latin typeface="+mj-lt"/>
              </a:rPr>
              <a:t>1.000 </a:t>
            </a:r>
            <a:r>
              <a:rPr lang="el-GR" sz="2400" dirty="0">
                <a:solidFill>
                  <a:srgbClr val="FFFFCC"/>
                </a:solidFill>
                <a:latin typeface="+mj-lt"/>
              </a:rPr>
              <a:t>MB </a:t>
            </a:r>
          </a:p>
          <a:p>
            <a:pPr>
              <a:lnSpc>
                <a:spcPct val="190000"/>
              </a:lnSpc>
            </a:pPr>
            <a:r>
              <a:rPr lang="el-GR" sz="2400" dirty="0">
                <a:solidFill>
                  <a:srgbClr val="FFFFCC"/>
                </a:solidFill>
                <a:latin typeface="+mj-lt"/>
              </a:rPr>
              <a:t>1 </a:t>
            </a:r>
            <a:r>
              <a:rPr lang="el-GR" sz="2400" dirty="0" err="1">
                <a:solidFill>
                  <a:srgbClr val="FFFFCC"/>
                </a:solidFill>
                <a:latin typeface="+mj-lt"/>
              </a:rPr>
              <a:t>TeraByte</a:t>
            </a:r>
            <a:r>
              <a:rPr lang="el-GR" sz="2400" dirty="0">
                <a:solidFill>
                  <a:srgbClr val="FFFFCC"/>
                </a:solidFill>
                <a:latin typeface="+mj-lt"/>
              </a:rPr>
              <a:t> ή </a:t>
            </a:r>
            <a:r>
              <a:rPr lang="el-GR" sz="2400" b="1" dirty="0">
                <a:solidFill>
                  <a:srgbClr val="FFFFCC"/>
                </a:solidFill>
                <a:latin typeface="+mj-lt"/>
              </a:rPr>
              <a:t>TB</a:t>
            </a:r>
            <a:r>
              <a:rPr lang="el-GR" sz="2400" dirty="0">
                <a:solidFill>
                  <a:srgbClr val="FFFFCC"/>
                </a:solidFill>
                <a:latin typeface="+mj-lt"/>
              </a:rPr>
              <a:t> ισούται με </a:t>
            </a:r>
            <a:r>
              <a:rPr lang="el-GR" sz="2400" dirty="0" smtClean="0">
                <a:solidFill>
                  <a:srgbClr val="FFFFCC"/>
                </a:solidFill>
                <a:latin typeface="+mj-lt"/>
              </a:rPr>
              <a:t>2</a:t>
            </a:r>
            <a:r>
              <a:rPr lang="en-US" sz="2400" baseline="30000" dirty="0" smtClean="0">
                <a:solidFill>
                  <a:srgbClr val="FFFFCC"/>
                </a:solidFill>
                <a:latin typeface="+mj-lt"/>
              </a:rPr>
              <a:t>1</a:t>
            </a:r>
            <a:r>
              <a:rPr lang="el-GR" sz="2400" baseline="30000" dirty="0" smtClean="0">
                <a:solidFill>
                  <a:srgbClr val="FFFFCC"/>
                </a:solidFill>
                <a:latin typeface="+mj-lt"/>
              </a:rPr>
              <a:t>0</a:t>
            </a:r>
            <a:r>
              <a:rPr lang="el-GR" sz="2400" dirty="0" smtClean="0">
                <a:solidFill>
                  <a:srgbClr val="FFFFCC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FFFFCC"/>
                </a:solidFill>
                <a:latin typeface="+mj-lt"/>
              </a:rPr>
              <a:t>GB </a:t>
            </a:r>
            <a:r>
              <a:rPr lang="el-GR" sz="2400" dirty="0" smtClean="0">
                <a:solidFill>
                  <a:srgbClr val="FFFFCC"/>
                </a:solidFill>
                <a:latin typeface="+mj-lt"/>
              </a:rPr>
              <a:t>=</a:t>
            </a:r>
            <a:r>
              <a:rPr lang="en-US" sz="2400" dirty="0" smtClean="0">
                <a:solidFill>
                  <a:srgbClr val="FFFFCC"/>
                </a:solidFill>
                <a:latin typeface="+mj-lt"/>
              </a:rPr>
              <a:t> </a:t>
            </a:r>
            <a:r>
              <a:rPr lang="el-GR" sz="2400" dirty="0" smtClean="0">
                <a:solidFill>
                  <a:srgbClr val="FFFFCC"/>
                </a:solidFill>
                <a:latin typeface="+mj-lt"/>
              </a:rPr>
              <a:t>1024 </a:t>
            </a:r>
            <a:r>
              <a:rPr lang="el-GR" sz="2400" dirty="0">
                <a:solidFill>
                  <a:srgbClr val="FFFFCC"/>
                </a:solidFill>
                <a:latin typeface="+mj-lt"/>
              </a:rPr>
              <a:t>GB </a:t>
            </a:r>
            <a:r>
              <a:rPr lang="el-GR" sz="2400" dirty="0" smtClean="0">
                <a:latin typeface="+mj-lt"/>
              </a:rPr>
              <a:t>≈</a:t>
            </a:r>
            <a:r>
              <a:rPr lang="en-US" sz="2400" dirty="0" smtClean="0">
                <a:latin typeface="+mj-lt"/>
              </a:rPr>
              <a:t> </a:t>
            </a:r>
            <a:r>
              <a:rPr lang="el-GR" sz="2400" dirty="0" smtClean="0">
                <a:solidFill>
                  <a:srgbClr val="FFFFCC"/>
                </a:solidFill>
                <a:latin typeface="+mj-lt"/>
              </a:rPr>
              <a:t>1.000 </a:t>
            </a:r>
            <a:r>
              <a:rPr lang="el-GR" sz="2400" dirty="0">
                <a:solidFill>
                  <a:srgbClr val="FFFFCC"/>
                </a:solidFill>
                <a:latin typeface="+mj-lt"/>
              </a:rPr>
              <a:t>GB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000232" y="1001713"/>
            <a:ext cx="5572164" cy="523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CC"/>
                </a:solidFill>
                <a:latin typeface="+mj-lt"/>
              </a:rPr>
              <a:t>1 Byte </a:t>
            </a:r>
            <a:r>
              <a:rPr lang="en-US" sz="2800" b="1" dirty="0" smtClean="0">
                <a:solidFill>
                  <a:srgbClr val="FFFFCC"/>
                </a:solidFill>
                <a:latin typeface="+mj-lt"/>
              </a:rPr>
              <a:t>(</a:t>
            </a:r>
            <a:r>
              <a:rPr lang="el-GR" sz="2800" b="1" dirty="0" smtClean="0">
                <a:solidFill>
                  <a:srgbClr val="FFFFCC"/>
                </a:solidFill>
                <a:latin typeface="+mj-lt"/>
              </a:rPr>
              <a:t>χαρακτήρας) </a:t>
            </a:r>
            <a:r>
              <a:rPr lang="en-US" sz="2800" b="1" dirty="0" smtClean="0">
                <a:solidFill>
                  <a:srgbClr val="FFFFCC"/>
                </a:solidFill>
                <a:latin typeface="+mj-lt"/>
              </a:rPr>
              <a:t>= </a:t>
            </a:r>
            <a:r>
              <a:rPr lang="en-US" sz="2800" b="1" dirty="0">
                <a:solidFill>
                  <a:srgbClr val="FFFFCC"/>
                </a:solidFill>
                <a:latin typeface="+mj-lt"/>
              </a:rPr>
              <a:t>8 </a:t>
            </a:r>
            <a:r>
              <a:rPr lang="en-US" sz="2800" b="1" dirty="0" smtClean="0">
                <a:solidFill>
                  <a:srgbClr val="FFFFCC"/>
                </a:solidFill>
                <a:latin typeface="+mj-lt"/>
              </a:rPr>
              <a:t>bit</a:t>
            </a:r>
            <a:r>
              <a:rPr lang="en-US" sz="2800" b="1" dirty="0" smtClean="0">
                <a:solidFill>
                  <a:srgbClr val="FFFFCC"/>
                </a:solidFill>
                <a:latin typeface="+mj-lt"/>
              </a:rPr>
              <a:t>s</a:t>
            </a:r>
            <a:r>
              <a:rPr lang="en-US" sz="2800" b="1" dirty="0" smtClean="0">
                <a:solidFill>
                  <a:srgbClr val="FFFFCC"/>
                </a:solidFill>
                <a:latin typeface="+mj-lt"/>
              </a:rPr>
              <a:t> </a:t>
            </a:r>
            <a:endParaRPr lang="el-GR" sz="2800" b="1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785794"/>
            <a:ext cx="7772400" cy="821828"/>
          </a:xfrm>
        </p:spPr>
        <p:txBody>
          <a:bodyPr/>
          <a:lstStyle/>
          <a:p>
            <a:r>
              <a:rPr lang="el-GR" dirty="0" smtClean="0"/>
              <a:t>Αναπαράσταση εικόνων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28596" y="1928802"/>
            <a:ext cx="7772400" cy="510022"/>
          </a:xfrm>
        </p:spPr>
        <p:txBody>
          <a:bodyPr>
            <a:noAutofit/>
          </a:bodyPr>
          <a:lstStyle/>
          <a:p>
            <a:r>
              <a:rPr lang="el-GR" sz="2800" dirty="0" smtClean="0"/>
              <a:t>Στον υπολογιστή, μια εικόνα χωρίζεται σε </a:t>
            </a:r>
            <a:r>
              <a:rPr lang="el-GR" sz="2800" dirty="0" err="1" smtClean="0"/>
              <a:t>εικονοστοιχεία</a:t>
            </a:r>
            <a:r>
              <a:rPr lang="el-GR" sz="2800" dirty="0" smtClean="0"/>
              <a:t> (</a:t>
            </a:r>
            <a:r>
              <a:rPr lang="en-US" sz="2800" dirty="0" smtClean="0"/>
              <a:t>pixel).</a:t>
            </a:r>
            <a:endParaRPr lang="el-G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29132"/>
            <a:ext cx="3651256" cy="164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- Θέση κειμένου"/>
          <p:cNvSpPr txBox="1">
            <a:spLocks/>
          </p:cNvSpPr>
          <p:nvPr/>
        </p:nvSpPr>
        <p:spPr>
          <a:xfrm>
            <a:off x="357158" y="3071810"/>
            <a:ext cx="7772400" cy="510022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l-GR" sz="2800" dirty="0" smtClean="0"/>
              <a:t>Αναπαράσταση μιας ασπρόμαυρης εικόνας με </a:t>
            </a:r>
            <a:r>
              <a:rPr lang="el-GR" sz="2800" dirty="0" smtClean="0">
                <a:latin typeface="+mj-lt"/>
              </a:rPr>
              <a:t>0</a:t>
            </a:r>
            <a:r>
              <a:rPr lang="el-GR" sz="2800" dirty="0" smtClean="0"/>
              <a:t> και </a:t>
            </a:r>
            <a:r>
              <a:rPr lang="el-GR" sz="2800" dirty="0" smtClean="0">
                <a:latin typeface="+mj-lt"/>
              </a:rPr>
              <a:t>1</a:t>
            </a:r>
            <a:r>
              <a:rPr lang="el-GR" sz="2800" dirty="0" smtClean="0"/>
              <a:t>: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436913"/>
            <a:ext cx="3643338" cy="163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ύγραμμο βέλος σύνδεσης"/>
          <p:cNvCxnSpPr/>
          <p:nvPr/>
        </p:nvCxnSpPr>
        <p:spPr>
          <a:xfrm>
            <a:off x="4071934" y="5286388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39552" y="1028704"/>
            <a:ext cx="7772400" cy="744112"/>
          </a:xfrm>
        </p:spPr>
        <p:txBody>
          <a:bodyPr/>
          <a:lstStyle/>
          <a:p>
            <a:r>
              <a:rPr lang="el-GR" dirty="0" smtClean="0"/>
              <a:t>Λέξεις κλειδιά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539552" y="1916832"/>
            <a:ext cx="7772400" cy="51845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Αναλογικός (</a:t>
            </a:r>
            <a:r>
              <a:rPr lang="en-US" sz="3200" dirty="0" smtClean="0"/>
              <a:t>analogue)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Ψηφιακός (</a:t>
            </a:r>
            <a:r>
              <a:rPr lang="en-US" sz="3200" dirty="0" smtClean="0"/>
              <a:t>digital)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Δυαδικό Ψηφίο </a:t>
            </a:r>
            <a:r>
              <a:rPr lang="en-US" sz="3200" dirty="0" smtClean="0"/>
              <a:t>(binary digit - bit)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Συστήματα </a:t>
            </a:r>
            <a:r>
              <a:rPr lang="el-GR" sz="3200" dirty="0" smtClean="0"/>
              <a:t>αρίθμησης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Κωδικοποίηση</a:t>
            </a:r>
            <a:endParaRPr lang="el-GR" sz="32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785794"/>
            <a:ext cx="7772400" cy="821828"/>
          </a:xfrm>
        </p:spPr>
        <p:txBody>
          <a:bodyPr/>
          <a:lstStyle/>
          <a:p>
            <a:r>
              <a:rPr lang="el-GR" dirty="0" smtClean="0"/>
              <a:t>Αναλογικό ή ψηφιακό;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14282" y="1928802"/>
            <a:ext cx="8643998" cy="392909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 smtClean="0"/>
              <a:t>Ποιότητα – πιστότητα – αυθεντικότητα</a:t>
            </a:r>
          </a:p>
          <a:p>
            <a:endParaRPr lang="el-GR" sz="3600" dirty="0" smtClean="0"/>
          </a:p>
          <a:p>
            <a:pPr>
              <a:buFont typeface="Arial" pitchFamily="34" charset="0"/>
              <a:buChar char="•"/>
            </a:pPr>
            <a:r>
              <a:rPr lang="el-GR" sz="3600" dirty="0" smtClean="0"/>
              <a:t>Αντοχή στο χρόνο</a:t>
            </a:r>
          </a:p>
          <a:p>
            <a:pPr>
              <a:buFont typeface="Arial" pitchFamily="34" charset="0"/>
              <a:buChar char="•"/>
            </a:pPr>
            <a:endParaRPr lang="el-GR" sz="3600" dirty="0" smtClean="0"/>
          </a:p>
          <a:p>
            <a:pPr>
              <a:buFont typeface="Arial" pitchFamily="34" charset="0"/>
              <a:buChar char="•"/>
            </a:pPr>
            <a:r>
              <a:rPr lang="el-GR" sz="3600" dirty="0" smtClean="0"/>
              <a:t>Δυνατότητες επεξεργασίας – αποθήκευσης – μετάδοσης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1362456"/>
          </a:xfrm>
        </p:spPr>
        <p:txBody>
          <a:bodyPr/>
          <a:lstStyle/>
          <a:p>
            <a:r>
              <a:rPr lang="el-GR" dirty="0" smtClean="0"/>
              <a:t>Ψηφιακό - Αναλογικό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7772400" cy="3168352"/>
          </a:xfrm>
        </p:spPr>
        <p:txBody>
          <a:bodyPr>
            <a:normAutofit fontScale="77500" lnSpcReduction="20000"/>
          </a:bodyPr>
          <a:lstStyle/>
          <a:p>
            <a:r>
              <a:rPr lang="el-GR" sz="4000" dirty="0" smtClean="0"/>
              <a:t>Από πού προέρχεται η λέξη </a:t>
            </a:r>
            <a:r>
              <a:rPr lang="el-GR" sz="4000" i="1" dirty="0" smtClean="0">
                <a:solidFill>
                  <a:srgbClr val="FFFF00"/>
                </a:solidFill>
              </a:rPr>
              <a:t>«ψηφιακός»</a:t>
            </a:r>
            <a:r>
              <a:rPr lang="el-GR" sz="4000" dirty="0" smtClean="0"/>
              <a:t>; </a:t>
            </a:r>
          </a:p>
          <a:p>
            <a:endParaRPr lang="el-GR" sz="4000" dirty="0" smtClean="0"/>
          </a:p>
          <a:p>
            <a:r>
              <a:rPr lang="el-GR" sz="4000" dirty="0" smtClean="0"/>
              <a:t>Από τη λέξη </a:t>
            </a:r>
            <a:r>
              <a:rPr lang="el-GR" sz="4000" i="1" dirty="0" smtClean="0"/>
              <a:t>«</a:t>
            </a:r>
            <a:r>
              <a:rPr lang="el-GR" sz="4000" i="1" dirty="0" err="1" smtClean="0"/>
              <a:t>ψηφίον</a:t>
            </a:r>
            <a:r>
              <a:rPr lang="el-GR" sz="4000" i="1" dirty="0" smtClean="0"/>
              <a:t>», </a:t>
            </a:r>
            <a:r>
              <a:rPr lang="el-GR" sz="4000" dirty="0" smtClean="0"/>
              <a:t>που στα αρχαία ελληνικά σημαίνει πετραδάκι ή χαλίκι. </a:t>
            </a:r>
          </a:p>
          <a:p>
            <a:endParaRPr lang="el-GR" sz="4000" dirty="0" smtClean="0"/>
          </a:p>
          <a:p>
            <a:r>
              <a:rPr lang="el-GR" sz="4000" dirty="0" smtClean="0"/>
              <a:t>Από τη λέξη </a:t>
            </a:r>
            <a:r>
              <a:rPr lang="el-GR" sz="4000" i="1" dirty="0" smtClean="0"/>
              <a:t>ψηφίο</a:t>
            </a:r>
            <a:r>
              <a:rPr lang="el-GR" sz="4000" dirty="0" smtClean="0"/>
              <a:t> παράγεται και η λέξη </a:t>
            </a:r>
            <a:r>
              <a:rPr lang="el-GR" sz="4000" i="1" dirty="0" smtClean="0"/>
              <a:t>ψηφιδωτό</a:t>
            </a:r>
            <a:r>
              <a:rPr lang="el-GR" sz="4000" dirty="0" smtClean="0"/>
              <a:t>.</a:t>
            </a:r>
            <a:endParaRPr lang="el-GR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5" descr="ic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980728"/>
            <a:ext cx="3024336" cy="412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4" descr="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5" y="980728"/>
            <a:ext cx="298539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95536" y="5301208"/>
            <a:ext cx="1737392" cy="580320"/>
          </a:xfrm>
        </p:spPr>
        <p:txBody>
          <a:bodyPr/>
          <a:lstStyle/>
          <a:p>
            <a:r>
              <a:rPr lang="el-GR" dirty="0" smtClean="0"/>
              <a:t>Ψηφιδωτό</a:t>
            </a:r>
            <a:endParaRPr lang="el-GR" dirty="0"/>
          </a:p>
        </p:txBody>
      </p:sp>
      <p:sp>
        <p:nvSpPr>
          <p:cNvPr id="9" name="8 - Δεξιό βέλος"/>
          <p:cNvSpPr/>
          <p:nvPr/>
        </p:nvSpPr>
        <p:spPr>
          <a:xfrm>
            <a:off x="1979712" y="5373216"/>
            <a:ext cx="1368152" cy="28803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7 - Θέση κειμένου"/>
          <p:cNvSpPr txBox="1">
            <a:spLocks/>
          </p:cNvSpPr>
          <p:nvPr/>
        </p:nvSpPr>
        <p:spPr>
          <a:xfrm>
            <a:off x="3491880" y="5229200"/>
            <a:ext cx="2232248" cy="58032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l-GR" sz="2000" dirty="0" smtClean="0"/>
              <a:t>Προσπαθεί να απεικονίσει αυτήν: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Δεξιό βέλος"/>
          <p:cNvSpPr/>
          <p:nvPr/>
        </p:nvSpPr>
        <p:spPr>
          <a:xfrm rot="19027244">
            <a:off x="5515079" y="5306515"/>
            <a:ext cx="778667" cy="32627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7 - Θέση κειμένου"/>
          <p:cNvSpPr txBox="1">
            <a:spLocks/>
          </p:cNvSpPr>
          <p:nvPr/>
        </p:nvSpPr>
        <p:spPr>
          <a:xfrm>
            <a:off x="6191672" y="5229200"/>
            <a:ext cx="2952328" cy="580320"/>
          </a:xfrm>
          <a:prstGeom prst="rect">
            <a:avLst/>
          </a:prstGeom>
        </p:spPr>
        <p:txBody>
          <a:bodyPr vert="horz" lIns="45720" rIns="45720" anchor="t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Εδώ είναι πρακτικά αδύνατο να διακρίνουμε όλα τα χρώματα.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- Δεξιό βέλος"/>
          <p:cNvSpPr/>
          <p:nvPr/>
        </p:nvSpPr>
        <p:spPr>
          <a:xfrm rot="5400000">
            <a:off x="855279" y="5849577"/>
            <a:ext cx="360040" cy="12739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7 - Θέση κειμένου"/>
          <p:cNvSpPr txBox="1">
            <a:spLocks/>
          </p:cNvSpPr>
          <p:nvPr/>
        </p:nvSpPr>
        <p:spPr>
          <a:xfrm>
            <a:off x="619944" y="6245696"/>
            <a:ext cx="3672408" cy="580320"/>
          </a:xfrm>
          <a:prstGeom prst="rect">
            <a:avLst/>
          </a:prstGeom>
        </p:spPr>
        <p:txBody>
          <a:bodyPr vert="horz" lIns="45720" rIns="45720" anchor="t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Αποτελείται από συγκεκριμένο αριθμό χρωμάτων.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1362456"/>
          </a:xfrm>
        </p:spPr>
        <p:txBody>
          <a:bodyPr/>
          <a:lstStyle/>
          <a:p>
            <a:r>
              <a:rPr lang="el-GR" dirty="0" smtClean="0"/>
              <a:t>Ψηφιακό - Αναλογικό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1520" y="2132856"/>
            <a:ext cx="8496944" cy="3168352"/>
          </a:xfrm>
        </p:spPr>
        <p:txBody>
          <a:bodyPr>
            <a:normAutofit fontScale="77500" lnSpcReduction="20000"/>
          </a:bodyPr>
          <a:lstStyle/>
          <a:p>
            <a:r>
              <a:rPr lang="el-GR" sz="4000" dirty="0" smtClean="0"/>
              <a:t>Γενικά,  με  τον  όρο  </a:t>
            </a:r>
            <a:r>
              <a:rPr lang="el-GR" sz="4000" b="1" i="1" dirty="0" smtClean="0">
                <a:solidFill>
                  <a:srgbClr val="FFFF00"/>
                </a:solidFill>
              </a:rPr>
              <a:t>ψηφιακό  (</a:t>
            </a:r>
            <a:r>
              <a:rPr lang="el-GR" sz="4000" b="1" i="1" dirty="0" err="1" smtClean="0">
                <a:solidFill>
                  <a:srgbClr val="FFFF00"/>
                </a:solidFill>
              </a:rPr>
              <a:t>digital</a:t>
            </a:r>
            <a:r>
              <a:rPr lang="el-GR" sz="4000" b="1" i="1" dirty="0" smtClean="0">
                <a:solidFill>
                  <a:srgbClr val="FFFF00"/>
                </a:solidFill>
              </a:rPr>
              <a:t>),</a:t>
            </a:r>
            <a:r>
              <a:rPr lang="el-GR" sz="4000" dirty="0" smtClean="0"/>
              <a:t>  εννοούμε  ένα  σύστημα  που παίρνει τιμές από μια ομάδα </a:t>
            </a:r>
            <a:r>
              <a:rPr lang="el-GR" sz="4000" i="1" u="sng" dirty="0" smtClean="0"/>
              <a:t>συγκεκριμένων τιμών. </a:t>
            </a:r>
          </a:p>
          <a:p>
            <a:endParaRPr lang="el-GR" sz="4000" dirty="0" smtClean="0"/>
          </a:p>
          <a:p>
            <a:r>
              <a:rPr lang="el-GR" sz="4000" dirty="0" smtClean="0"/>
              <a:t>Αντίθετα, όταν ένα σύστημα είναι </a:t>
            </a:r>
            <a:r>
              <a:rPr lang="el-GR" sz="4000" b="1" i="1" dirty="0" smtClean="0">
                <a:solidFill>
                  <a:srgbClr val="FFFF00"/>
                </a:solidFill>
              </a:rPr>
              <a:t>αναλογικό(</a:t>
            </a:r>
            <a:r>
              <a:rPr lang="el-GR" sz="4000" b="1" i="1" dirty="0" err="1" smtClean="0">
                <a:solidFill>
                  <a:srgbClr val="FFFF00"/>
                </a:solidFill>
              </a:rPr>
              <a:t>analogue</a:t>
            </a:r>
            <a:r>
              <a:rPr lang="el-GR" sz="4000" b="1" i="1" dirty="0" smtClean="0">
                <a:solidFill>
                  <a:srgbClr val="FFFF00"/>
                </a:solidFill>
              </a:rPr>
              <a:t>)</a:t>
            </a:r>
            <a:r>
              <a:rPr lang="el-GR" sz="4000" dirty="0" smtClean="0"/>
              <a:t>, οι τιμές που παίρνει είναι </a:t>
            </a:r>
            <a:r>
              <a:rPr lang="el-GR" sz="4000" i="1" u="sng" dirty="0" smtClean="0"/>
              <a:t>συνεχόμενες </a:t>
            </a:r>
            <a:r>
              <a:rPr lang="el-GR" sz="4000" dirty="0" smtClean="0"/>
              <a:t>και </a:t>
            </a:r>
            <a:r>
              <a:rPr lang="el-GR" sz="4000" i="1" u="sng" dirty="0" smtClean="0"/>
              <a:t>πρακτικά μη μετρήσιμες.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026" name="AutoShape 2" descr="https://encrypted-tbn3.gstatic.com/images?q=tbn:ANd9GcT5BsWQfI3yLuMfMx5q4MUYFjl7vTPCWGK_pThdW2FptcDpyO1-"/>
          <p:cNvSpPr>
            <a:spLocks noChangeAspect="1" noChangeArrowheads="1"/>
          </p:cNvSpPr>
          <p:nvPr/>
        </p:nvSpPr>
        <p:spPr bwMode="auto">
          <a:xfrm>
            <a:off x="155575" y="-1836738"/>
            <a:ext cx="3200400" cy="3829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https://encrypted-tbn3.gstatic.com/images?q=tbn:ANd9GcT5BsWQfI3yLuMfMx5q4MUYFjl7vTPCWGK_pThdW2FptcDpyO1-"/>
          <p:cNvSpPr>
            <a:spLocks noChangeAspect="1" noChangeArrowheads="1"/>
          </p:cNvSpPr>
          <p:nvPr/>
        </p:nvSpPr>
        <p:spPr bwMode="auto">
          <a:xfrm>
            <a:off x="155575" y="-1836738"/>
            <a:ext cx="3200400" cy="3829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" name="5 - Εικόνα" descr="skales_copy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035195" cy="4824536"/>
          </a:xfrm>
          <a:prstGeom prst="rect">
            <a:avLst/>
          </a:prstGeom>
        </p:spPr>
      </p:pic>
      <p:pic>
        <p:nvPicPr>
          <p:cNvPr id="7" name="6 - Εικόνα" descr="running-hi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988840"/>
            <a:ext cx="4637753" cy="30925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Audi-R8_V10_Spyder_2013_800x600_ko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7620000" cy="5314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klavier-432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052736"/>
            <a:ext cx="4114800" cy="4762500"/>
          </a:xfrm>
          <a:prstGeom prst="rect">
            <a:avLst/>
          </a:prstGeom>
        </p:spPr>
      </p:pic>
      <p:pic>
        <p:nvPicPr>
          <p:cNvPr id="5" name="4 - Εικόνα" descr="oud_fro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980728"/>
            <a:ext cx="3240360" cy="496987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td16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76672"/>
            <a:ext cx="7023100" cy="3086100"/>
          </a:xfrm>
          <a:prstGeom prst="rect">
            <a:avLst/>
          </a:prstGeom>
        </p:spPr>
      </p:pic>
      <p:pic>
        <p:nvPicPr>
          <p:cNvPr id="5" name="4 - Εικόνα" descr="cd_player_klarhei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720969"/>
            <a:ext cx="7128792" cy="313703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</TotalTime>
  <Words>599</Words>
  <Application>Microsoft Office PowerPoint</Application>
  <PresentationFormat>Προβολή στην οθόνη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Ροή</vt:lpstr>
      <vt:lpstr>Κεφάλαιο 1 Ψηφιακός Κοσμος</vt:lpstr>
      <vt:lpstr>Λέξεις κλειδιά</vt:lpstr>
      <vt:lpstr>Ψηφιακό - Αναλογικό</vt:lpstr>
      <vt:lpstr>Διαφάνεια 4</vt:lpstr>
      <vt:lpstr>Ψηφιακό - Αναλογικό</vt:lpstr>
      <vt:lpstr>Διαφάνεια 6</vt:lpstr>
      <vt:lpstr>Διαφάνεια 7</vt:lpstr>
      <vt:lpstr>Διαφάνεια 8</vt:lpstr>
      <vt:lpstr>Διαφάνεια 9</vt:lpstr>
      <vt:lpstr>Ο υπολογιστής ως ψηφιακή μηχανή</vt:lpstr>
      <vt:lpstr>Διαφάνεια 11</vt:lpstr>
      <vt:lpstr>Το δυαδικό σύστημα αρίθμησης</vt:lpstr>
      <vt:lpstr>Το Δυαδικό Ψηφίο (Binary Digit – bit)</vt:lpstr>
      <vt:lpstr>Αναπαράσταση των συμβόλων - Κωδικοποίηση</vt:lpstr>
      <vt:lpstr>Πόσα 0 και 1 χρειαζόμαστε για την κωδικοποίηση;</vt:lpstr>
      <vt:lpstr>Ο κώδικας ASCII</vt:lpstr>
      <vt:lpstr>Διαφάνεια 17</vt:lpstr>
      <vt:lpstr>Διαφάνεια 18</vt:lpstr>
      <vt:lpstr>Αναπαράσταση εικόνων</vt:lpstr>
      <vt:lpstr>Αναλογικό ή ψηφιακό;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admin</dc:creator>
  <cp:lastModifiedBy>v</cp:lastModifiedBy>
  <cp:revision>93</cp:revision>
  <dcterms:created xsi:type="dcterms:W3CDTF">2015-09-17T08:40:06Z</dcterms:created>
  <dcterms:modified xsi:type="dcterms:W3CDTF">2015-09-28T21:49:09Z</dcterms:modified>
</cp:coreProperties>
</file>